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817" r:id="rId1"/>
  </p:sldMasterIdLst>
  <p:notesMasterIdLst>
    <p:notesMasterId r:id="rId27"/>
  </p:notesMasterIdLst>
  <p:handoutMasterIdLst>
    <p:handoutMasterId r:id="rId28"/>
  </p:handoutMasterIdLst>
  <p:sldIdLst>
    <p:sldId id="1878" r:id="rId2"/>
    <p:sldId id="11862" r:id="rId3"/>
    <p:sldId id="11863" r:id="rId4"/>
    <p:sldId id="11864" r:id="rId5"/>
    <p:sldId id="11865" r:id="rId6"/>
    <p:sldId id="11866" r:id="rId7"/>
    <p:sldId id="11867" r:id="rId8"/>
    <p:sldId id="11869" r:id="rId9"/>
    <p:sldId id="11870" r:id="rId10"/>
    <p:sldId id="11871" r:id="rId11"/>
    <p:sldId id="1521" r:id="rId12"/>
    <p:sldId id="11856" r:id="rId13"/>
    <p:sldId id="1523" r:id="rId14"/>
    <p:sldId id="11872" r:id="rId15"/>
    <p:sldId id="11873" r:id="rId16"/>
    <p:sldId id="11874" r:id="rId17"/>
    <p:sldId id="1538" r:id="rId18"/>
    <p:sldId id="11877" r:id="rId19"/>
    <p:sldId id="11878" r:id="rId20"/>
    <p:sldId id="11879" r:id="rId21"/>
    <p:sldId id="11881" r:id="rId22"/>
    <p:sldId id="11880" r:id="rId23"/>
    <p:sldId id="11882" r:id="rId24"/>
    <p:sldId id="11875" r:id="rId25"/>
    <p:sldId id="11876" r:id="rId26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Ignite Template" id="{888AB95E-1B7E-4E95-8F39-C5D0E8372BC2}">
          <p14:sldIdLst>
            <p14:sldId id="1878"/>
            <p14:sldId id="11862"/>
            <p14:sldId id="11863"/>
            <p14:sldId id="11864"/>
            <p14:sldId id="11865"/>
            <p14:sldId id="11866"/>
            <p14:sldId id="11867"/>
            <p14:sldId id="11869"/>
            <p14:sldId id="11870"/>
            <p14:sldId id="11871"/>
            <p14:sldId id="1521"/>
            <p14:sldId id="11856"/>
            <p14:sldId id="1523"/>
            <p14:sldId id="11872"/>
            <p14:sldId id="11873"/>
            <p14:sldId id="11874"/>
            <p14:sldId id="1538"/>
            <p14:sldId id="11877"/>
            <p14:sldId id="11878"/>
            <p14:sldId id="11879"/>
            <p14:sldId id="11881"/>
            <p14:sldId id="11880"/>
            <p14:sldId id="11882"/>
            <p14:sldId id="11875"/>
            <p14:sldId id="1187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ADE4"/>
    <a:srgbClr val="009900"/>
    <a:srgbClr val="1E1EC2"/>
    <a:srgbClr val="BDBDBD"/>
    <a:srgbClr val="D83B01"/>
    <a:srgbClr val="D2D2D2"/>
    <a:srgbClr val="E6E6E6"/>
    <a:srgbClr val="FFB900"/>
    <a:srgbClr val="303030"/>
    <a:srgbClr val="737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3312" autoAdjust="0"/>
  </p:normalViewPr>
  <p:slideViewPr>
    <p:cSldViewPr snapToGrid="0">
      <p:cViewPr varScale="1">
        <p:scale>
          <a:sx n="104" d="100"/>
          <a:sy n="104" d="100"/>
        </p:scale>
        <p:origin x="12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5/3/2023 6:16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3.png>
</file>

<file path=ppt/media/image4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296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083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91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078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B44C4B-E218-4158-810E-47EF8FD635F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5/3/2023 6:16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80640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89949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B44C4B-E218-4158-810E-47EF8FD635F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5/3/2023 9:15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87373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8B44C4B-E218-4158-810E-47EF8FD635F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5/3/2023 9:33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7525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47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05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20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493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83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0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5/3/2023 6:16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02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648DA8-055C-4E67-AE1C-DC4B0C9D58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8933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5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MS logo gray - EMF" descr="Microsoft logo, gray text version">
            <a:extLst>
              <a:ext uri="{FF2B5EF4-FFF2-40B4-BE49-F238E27FC236}">
                <a16:creationId xmlns:a16="http://schemas.microsoft.com/office/drawing/2014/main" id="{8804C2B3-3878-4889-940D-3F3386B945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6080"/>
            <a:ext cx="1366440" cy="29260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B2E4F62-54DC-4435-AA29-18599C177284}"/>
              </a:ext>
            </a:extLst>
          </p:cNvPr>
          <p:cNvSpPr/>
          <p:nvPr userDrawn="1"/>
        </p:nvSpPr>
        <p:spPr bwMode="gray">
          <a:xfrm>
            <a:off x="237060" y="1178193"/>
            <a:ext cx="11604624" cy="5393881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9111DE-B006-4BB2-9BD0-8D5712D8C2A9}"/>
              </a:ext>
            </a:extLst>
          </p:cNvPr>
          <p:cNvSpPr/>
          <p:nvPr userDrawn="1"/>
        </p:nvSpPr>
        <p:spPr bwMode="white">
          <a:xfrm>
            <a:off x="584200" y="1929897"/>
            <a:ext cx="6676335" cy="12105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Microsoft Identity platform 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Developer training</a:t>
            </a:r>
          </a:p>
        </p:txBody>
      </p:sp>
    </p:spTree>
    <p:extLst>
      <p:ext uri="{BB962C8B-B14F-4D97-AF65-F5344CB8AC3E}">
        <p14:creationId xmlns:p14="http://schemas.microsoft.com/office/powerpoint/2010/main" val="422665833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200F7B6E-608C-4712-A939-BEBE059E295A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DC5E8A2-8275-4F90-BA55-9B66D81C4A9F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6C563208-4732-48A3-81E6-533A2E2DD538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DD0ADC22-C4D5-4BE8-99A8-91566ADDBF5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1C4D457-0F93-4853-AB02-01C200DE6658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E8D605B0-4DEE-4101-AC83-CD1D15D14DB9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EF14ED5-2275-4C01-96DD-1D24FE9FD6EE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31E8C76-6A67-4E1C-BCC4-8D2ABCC0212A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9ABDD9FA-82C7-4E69-9895-354AD0BDD19E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A7CD18E-2839-44B2-9BA7-6356529D686A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0B7E64CE-434E-410A-823C-4872E71DD278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D92AA81-D52A-4877-AE2C-AB5B4D374D19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BE84D11A-0DE4-40A8-BB80-889FF30CCE03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80E0B5D-2F12-4C6E-92C5-3765C579ADE8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765DAB00-242D-4D78-B6BF-F678C14B519F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D824698C-3D67-4D42-9DE6-531F5A0C7EA3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699246CD-F05A-4044-B7A4-384A7B272509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6930CAB-4305-4191-AD01-9D22AAD264D9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7FBC50E9-9F0E-4D62-9AA6-DC145681D1EA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09610B7D-2856-472A-B98F-5684402C6C99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173E078-D753-4C8F-98BB-75D0CBE314FE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EAA82456-62CD-4C42-91A4-3FFD8F19BCBD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41ABB687-FC0A-4A48-8466-BF8A1129E230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8EEA91BF-1A44-4FB0-92F0-23098E7BBFCD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11C6A8E-CEC6-4129-9FB2-A426C6CE84EB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05B8F1F-9F8A-42BF-8770-AEABCEC35D18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6EE7F2A-0858-47D2-B1D0-D33BCD933ABE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F5D6DE-2629-4577-9B98-7A1666013D0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76508" y="317230"/>
            <a:ext cx="6881813" cy="6272213"/>
          </a:xfrm>
          <a:blipFill>
            <a:blip r:embed="rId3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1" y="2579648"/>
            <a:ext cx="3768898" cy="553998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solidFill>
                  <a:schemeClr val="tx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Enter title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1" y="3535541"/>
            <a:ext cx="3769300" cy="307777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15871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C39AAC9F-C8B8-422E-93FC-08A064104000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A09379AA-B540-4886-8794-46BA10F3D91B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E5BC201-014B-48F5-BAC0-4FBBACCBF586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F72CD027-1ABE-4E4A-BE9E-EF73250F929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2C85D91-63CC-4FF7-A826-BE886CDB017C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E55C67E6-D930-403F-9550-70EC2A102AB5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DB9C074-A5A6-4082-9FCD-D487FD8013E5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E3D79EB-E5E0-4CA3-A7CE-50069CC73F19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42F892FB-2465-40CF-A81F-AC989DC09CE4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E8BADF38-50C7-4E4B-AA00-660BF4161C96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A51B782C-38CF-4C16-8A55-9C1BEA5AF3F0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61A234A0-3B09-4E85-880A-C885FBEE2401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6516D46-39CD-420E-9263-03065B10F8F4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B28F64C-F49A-4F09-A9C2-8502680A64D7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AE00412-2C1C-4CAB-B1D4-B046A4B37C24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1030AB7-3DE7-407A-98DE-751351FCBFB5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0074BD83-98DD-4084-9D1E-CDACFD005AFF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47C85498-5D07-457D-BA73-99E2EB50130B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3DF2CE11-90A6-43A8-B2DC-45295F10CB64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65F154A-ABA1-4F9A-97F8-C50108DD1A97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4AC8DFE-7BB0-4D98-AA21-405DB4B06225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F39938CF-5CFF-4707-BBDD-DD19FA0A50F1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3332E5E-0308-4370-A841-A20570A69BDF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E46D602-7D42-411E-8BA6-6F74E13FE605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53F344C1-9929-4E86-BB1A-05E12D1570DF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6933AFD-19AA-49B8-BCF7-2D0EAA89273D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FB75AC2-D122-402F-B448-B0118576BB45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3769475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body text</a:t>
            </a:r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D9BE8EAA-F7ED-46CD-A31F-E4299C08F5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142836" y="201153"/>
            <a:ext cx="6881813" cy="6272213"/>
          </a:xfrm>
          <a:blipFill>
            <a:blip r:embed="rId3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1186275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40080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4008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060588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9977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4209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01787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66026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gray - EMF" descr="Microsoft logo, gray text version">
            <a:extLst>
              <a:ext uri="{FF2B5EF4-FFF2-40B4-BE49-F238E27FC236}">
                <a16:creationId xmlns:a16="http://schemas.microsoft.com/office/drawing/2014/main" id="{C2F26819-B90F-4C18-ACFE-2E5E212772D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05653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624084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AE43F-1063-4EC8-95E2-487DBFB96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A00E3-5028-4B00-83F0-E59730BBD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7D7E2-36BD-4572-84C3-1B70326D3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C8D36-9310-41A8-B06E-D19F4FB31E40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33FA7-C34A-45D1-846F-0B402B801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F6724-BE91-40D7-921D-BE08B5BF8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F836-5383-4E9E-86E5-DFF432F19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63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2979539"/>
            <a:ext cx="5943600" cy="553998"/>
          </a:xfrm>
        </p:spPr>
        <p:txBody>
          <a:bodyPr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1" y="3962400"/>
            <a:ext cx="59436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9F4249-981E-4054-9F37-C6C7DFAB38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17757" y="585788"/>
            <a:ext cx="2691631" cy="553998"/>
          </a:xfrm>
          <a:solidFill>
            <a:schemeClr val="bg1">
              <a:alpha val="75000"/>
            </a:schemeClr>
          </a:solidFill>
        </p:spPr>
        <p:txBody>
          <a:bodyPr/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kern="1200" spc="0" baseline="0" dirty="0">
                <a:solidFill>
                  <a:schemeClr val="tx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>
                <a:latin typeface="+mj-lt"/>
              </a:rPr>
              <a:t>Microsoft Identity Developer training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2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84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AD4A7-F44D-4924-B8AF-37BD6E77F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17087-3179-4D53-8810-E65164010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816BC-B383-4040-A5E9-7E7590E4F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C8D36-9310-41A8-B06E-D19F4FB31E40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AA367-7E35-4481-9659-C6054B249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7EFE7-ABB4-47E0-9887-A6F7075FE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F836-5383-4E9E-86E5-DFF432F19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802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2B2A1-9FA3-48F4-AC1E-DC43EB001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16ABF-470C-4FDA-B059-71C915310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6BC7C9-8C89-4B4F-AF69-BA4C47BF1C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17F676-B63F-4178-8601-34827FB92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25AF42-F900-4D59-8433-AF8AF99A48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B0ECC1-3446-45F7-A69F-14C989CFB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C8D36-9310-41A8-B06E-D19F4FB31E40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46CA10-F3BD-40EC-8466-2CD1FC669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34A30-C400-407E-9DE1-71C1198B2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2F836-5383-4E9E-86E5-DFF432F19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3981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7C47395E-544C-4246-93BF-3F77C05B595F}"/>
              </a:ext>
            </a:extLst>
          </p:cNvPr>
          <p:cNvGrpSpPr/>
          <p:nvPr userDrawn="1"/>
        </p:nvGrpSpPr>
        <p:grpSpPr>
          <a:xfrm>
            <a:off x="10903384" y="6400800"/>
            <a:ext cx="1007564" cy="338555"/>
            <a:chOff x="582042" y="6267325"/>
            <a:chExt cx="1007564" cy="338555"/>
          </a:xfrm>
        </p:grpSpPr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70F1836C-2341-47CF-B3C1-B7A25F01AD73}"/>
                </a:ext>
              </a:extLst>
            </p:cNvPr>
            <p:cNvSpPr txBox="1"/>
            <p:nvPr userDrawn="1"/>
          </p:nvSpPr>
          <p:spPr>
            <a:xfrm>
              <a:off x="988479" y="6333767"/>
              <a:ext cx="601127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de-DE" sz="1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Identity</a:t>
              </a:r>
            </a:p>
          </p:txBody>
        </p:sp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24B7D700-C3C7-4D17-A333-5BD63094458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82042" y="6267325"/>
              <a:ext cx="33953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91885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3855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8" name="Picture 7" descr="Two people sitting at a table using a computer.&#10;&#10;Description automatically generated">
            <a:extLst>
              <a:ext uri="{FF2B5EF4-FFF2-40B4-BE49-F238E27FC236}">
                <a16:creationId xmlns:a16="http://schemas.microsoft.com/office/drawing/2014/main" id="{50139D3A-0CA3-4772-ADA6-CC8D563CD0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FFEDEFEF-B60F-4805-85E3-B7B76477E82C}"/>
              </a:ext>
            </a:extLst>
          </p:cNvPr>
          <p:cNvGrpSpPr/>
          <p:nvPr userDrawn="1"/>
        </p:nvGrpSpPr>
        <p:grpSpPr>
          <a:xfrm>
            <a:off x="471497" y="6278986"/>
            <a:ext cx="1007564" cy="338555"/>
            <a:chOff x="582042" y="6267325"/>
            <a:chExt cx="1007564" cy="338555"/>
          </a:xfrm>
        </p:grpSpPr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9004FF0A-5679-4247-98AE-70A84080FE3C}"/>
                </a:ext>
              </a:extLst>
            </p:cNvPr>
            <p:cNvSpPr txBox="1"/>
            <p:nvPr userDrawn="1"/>
          </p:nvSpPr>
          <p:spPr>
            <a:xfrm>
              <a:off x="988479" y="6333767"/>
              <a:ext cx="601127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de-DE" sz="140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Identity</a:t>
              </a:r>
            </a:p>
          </p:txBody>
        </p:sp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5BCE15E0-C6AE-410F-A647-3EFD613FEB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82042" y="6267325"/>
              <a:ext cx="339536" cy="3385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83186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612749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0197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10818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8900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>
                <a:solidFill>
                  <a:schemeClr val="tx1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>
                <a:solidFill>
                  <a:schemeClr val="tx1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1400" b="0">
                <a:solidFill>
                  <a:schemeClr val="tx1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>
                <a:solidFill>
                  <a:schemeClr val="tx1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>
                <a:solidFill>
                  <a:schemeClr val="tx1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1400" b="0">
                <a:solidFill>
                  <a:schemeClr val="tx1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77905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52347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20348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1942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TextBox 4">
            <a:extLst>
              <a:ext uri="{FF2B5EF4-FFF2-40B4-BE49-F238E27FC236}">
                <a16:creationId xmlns:a16="http://schemas.microsoft.com/office/drawing/2014/main" id="{ACDDDDE6-F7A7-4D5D-94CB-36A91DACB5D8}"/>
              </a:ext>
            </a:extLst>
          </p:cNvPr>
          <p:cNvSpPr txBox="1"/>
          <p:nvPr userDrawn="1"/>
        </p:nvSpPr>
        <p:spPr>
          <a:xfrm>
            <a:off x="66006" y="6539519"/>
            <a:ext cx="31579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6F2209AE-EE1A-401F-8540-EB6331CE724B}" type="slidenum">
              <a:rPr lang="en-US" sz="200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‹#›</a:t>
            </a:fld>
            <a:endParaRPr lang="en-US" sz="200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5418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18" r:id="rId1"/>
    <p:sldLayoutId id="2147484819" r:id="rId2"/>
    <p:sldLayoutId id="2147484820" r:id="rId3"/>
    <p:sldLayoutId id="2147484821" r:id="rId4"/>
    <p:sldLayoutId id="2147484822" r:id="rId5"/>
    <p:sldLayoutId id="2147484823" r:id="rId6"/>
    <p:sldLayoutId id="2147484824" r:id="rId7"/>
    <p:sldLayoutId id="2147484825" r:id="rId8"/>
    <p:sldLayoutId id="2147484826" r:id="rId9"/>
    <p:sldLayoutId id="2147484827" r:id="rId10"/>
    <p:sldLayoutId id="2147484828" r:id="rId11"/>
    <p:sldLayoutId id="2147484829" r:id="rId12"/>
    <p:sldLayoutId id="2147484830" r:id="rId13"/>
    <p:sldLayoutId id="2147484831" r:id="rId14"/>
    <p:sldLayoutId id="2147484832" r:id="rId15"/>
    <p:sldLayoutId id="2147484833" r:id="rId16"/>
    <p:sldLayoutId id="2147484834" r:id="rId17"/>
    <p:sldLayoutId id="2147484835" r:id="rId18"/>
    <p:sldLayoutId id="2147484837" r:id="rId19"/>
    <p:sldLayoutId id="2147484838" r:id="rId20"/>
    <p:sldLayoutId id="2147484839" r:id="rId21"/>
    <p:sldLayoutId id="2147484840" r:id="rId22"/>
    <p:sldLayoutId id="2147484841" r:id="rId23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ogin.microsoftonline.com/72f988bf-86f1-41af-91ab-2d7cd011db47/v2.0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raph.windows.net/72f988bf-86f1-41af-91ab-2d7cd011db47/users/32fe213d-e4d1-4973-96f9-1901ec32a16c/getMemberObjects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.microsoft.com/v1.0/me/transitiveMemberOf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ctive-directory/develop/howto-add-app-roles-in-azure-ad-app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IDDevCustomAuth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ctive-directory/hybrid/how-to-connect-fed-group-claims#configure-the-azure-ad-application-registration-for-group-attribute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9098414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215120-B53A-4D89-9EDC-EE39C7055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Groups overage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D1284C-ED15-43C1-AC9F-FADDAD28A7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3964162"/>
          </a:xfrm>
        </p:spPr>
        <p:txBody>
          <a:bodyPr/>
          <a:lstStyle/>
          <a:p>
            <a:r>
              <a:rPr lang="en-US"/>
              <a:t>Groups claim limited to 200 groups for JWT tokens</a:t>
            </a:r>
          </a:p>
          <a:p>
            <a:r>
              <a:rPr lang="en-US"/>
              <a:t>Groups claim limited to 150 groups for SAML tokens</a:t>
            </a:r>
          </a:p>
          <a:p>
            <a:r>
              <a:rPr lang="en-US"/>
              <a:t>Groups claim limited to 6 groups when using the implicit flow</a:t>
            </a:r>
          </a:p>
          <a:p>
            <a:r>
              <a:rPr lang="en-US"/>
              <a:t>	Implicit flow not  recommended for SPAs</a:t>
            </a:r>
          </a:p>
          <a:p>
            <a:r>
              <a:rPr lang="en-US"/>
              <a:t>	Implicit flow used in web apps (hybrid flow)</a:t>
            </a:r>
          </a:p>
          <a:p>
            <a:endParaRPr lang="en-US"/>
          </a:p>
          <a:p>
            <a:r>
              <a:rPr lang="en-US"/>
              <a:t>Apps must implement Microsoft Graph based group membership checking when configured for groups claim in the token</a:t>
            </a:r>
          </a:p>
        </p:txBody>
      </p:sp>
    </p:spTree>
    <p:extLst>
      <p:ext uri="{BB962C8B-B14F-4D97-AF65-F5344CB8AC3E}">
        <p14:creationId xmlns:p14="http://schemas.microsoft.com/office/powerpoint/2010/main" val="22080710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A9299-1787-456A-A736-90AFF9E84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005" y="780853"/>
            <a:ext cx="3468699" cy="4610993"/>
          </a:xfrm>
          <a:ln>
            <a:solidFill>
              <a:schemeClr val="accent3"/>
            </a:solidFill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defTabSz="914400"/>
            <a:r>
              <a:rPr lang="en-US" kern="120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Token with overage </a:t>
            </a:r>
            <a:br>
              <a:rPr lang="en-US" sz="4000" kern="1200">
                <a:solidFill>
                  <a:srgbClr val="0070C0"/>
                </a:solidFill>
                <a:latin typeface="+mj-lt"/>
                <a:ea typeface="+mj-ea"/>
                <a:cs typeface="+mj-cs"/>
              </a:rPr>
            </a:br>
            <a:br>
              <a:rPr lang="en-US" sz="4000" kern="1200">
                <a:solidFill>
                  <a:srgbClr val="0070C0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E</a:t>
            </a:r>
            <a:r>
              <a:rPr lang="en-US" sz="2700">
                <a:solidFill>
                  <a:srgbClr val="0070C0"/>
                </a:solidFill>
                <a:ea typeface="+mj-ea"/>
                <a:cs typeface="+mj-cs"/>
              </a:rPr>
              <a:t>mitted when a user is member of more groups than the overage limit </a:t>
            </a:r>
            <a:br>
              <a:rPr lang="en-US" sz="2700">
                <a:solidFill>
                  <a:srgbClr val="0070C0"/>
                </a:solidFill>
                <a:ea typeface="+mj-ea"/>
                <a:cs typeface="+mj-cs"/>
              </a:rPr>
            </a:br>
            <a:br>
              <a:rPr lang="en-US" sz="2700">
                <a:solidFill>
                  <a:srgbClr val="0070C0"/>
                </a:solidFill>
                <a:ea typeface="+mj-ea"/>
                <a:cs typeface="+mj-cs"/>
              </a:rPr>
            </a:br>
            <a:r>
              <a:rPr lang="en-US" sz="2700" b="1">
                <a:solidFill>
                  <a:srgbClr val="FF0000"/>
                </a:solidFill>
              </a:rPr>
              <a:t>200</a:t>
            </a:r>
            <a:r>
              <a:rPr lang="en-US" sz="2700">
                <a:solidFill>
                  <a:srgbClr val="0070C0"/>
                </a:solidFill>
              </a:rPr>
              <a:t> for JWT tokens</a:t>
            </a:r>
            <a:br>
              <a:rPr lang="en-US" sz="2700">
                <a:solidFill>
                  <a:srgbClr val="0070C0"/>
                </a:solidFill>
                <a:ea typeface="+mj-ea"/>
                <a:cs typeface="+mj-cs"/>
              </a:rPr>
            </a:br>
            <a:r>
              <a:rPr lang="en-US" sz="2700" b="1">
                <a:solidFill>
                  <a:srgbClr val="FF0000"/>
                </a:solidFill>
                <a:ea typeface="+mj-ea"/>
                <a:cs typeface="+mj-cs"/>
              </a:rPr>
              <a:t>150</a:t>
            </a:r>
            <a:r>
              <a:rPr lang="en-US" sz="2700">
                <a:solidFill>
                  <a:srgbClr val="0070C0"/>
                </a:solidFill>
                <a:ea typeface="+mj-ea"/>
                <a:cs typeface="+mj-cs"/>
              </a:rPr>
              <a:t> for SAML tokens</a:t>
            </a:r>
            <a:br>
              <a:rPr lang="en-US" sz="2700">
                <a:solidFill>
                  <a:srgbClr val="0070C0"/>
                </a:solidFill>
                <a:ea typeface="+mj-ea"/>
                <a:cs typeface="+mj-cs"/>
              </a:rPr>
            </a:br>
            <a:endParaRPr lang="en-US" sz="2700" kern="1200">
              <a:solidFill>
                <a:srgbClr val="0070C0"/>
              </a:solidFill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BBA880-F547-4184-A27E-5B21E792AE09}"/>
              </a:ext>
            </a:extLst>
          </p:cNvPr>
          <p:cNvSpPr/>
          <p:nvPr/>
        </p:nvSpPr>
        <p:spPr>
          <a:xfrm>
            <a:off x="4848224" y="998340"/>
            <a:ext cx="46601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9CD079-637A-4AEC-A220-A4BAD253E745}"/>
              </a:ext>
            </a:extLst>
          </p:cNvPr>
          <p:cNvSpPr/>
          <p:nvPr/>
        </p:nvSpPr>
        <p:spPr>
          <a:xfrm>
            <a:off x="4077279" y="867531"/>
            <a:ext cx="7788489" cy="4524315"/>
          </a:xfrm>
          <a:prstGeom prst="rect">
            <a:avLst/>
          </a:prstGeom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aud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"19a7ff3f-24fd-40ba-884b-f00e00179fdf"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https://login.microsoftonline.com/72f988bf-86f1-41af-91ab-2d7cd011db47/v2.0"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iat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1563966830,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nbf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1563966830,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"exp"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1563970730,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"_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claim_names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groups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"src1"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"_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claim_sources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"src1"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"endpoint"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https://graph.windows.net/72f988bf-86f1-41af-91ab-2d7cd011db47/users/32fe213d-e4d1-4973-96f9-1901ec32a16c/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getMemberObjects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00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00FF00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},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aio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AWQAm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/8MAAAG29wflVSWrAYPL8T"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"name"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"Kalyan Krishna"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oid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"32fe213d-e4d1-4973-96f9-1901ec32a16c"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preferred_username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"kkrishna@microsoft.com"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"sub"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"mPkIo6qb0M8qYT5ULpqXJscrKhWkz-FecFsRA4NeH8w"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tid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"72f988bf-86f1-41af-91ab-2d7cd011db47"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uti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"38iX3BfTa0S3IOKfdLoJAA"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"2.0"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endParaRPr kumimoji="0" lang="e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61E1D2-1486-4347-90C3-AD733EF3CA86}"/>
              </a:ext>
            </a:extLst>
          </p:cNvPr>
          <p:cNvSpPr txBox="1"/>
          <p:nvPr/>
        </p:nvSpPr>
        <p:spPr>
          <a:xfrm>
            <a:off x="10543595" y="2932460"/>
            <a:ext cx="132217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b="1">
                <a:solidFill>
                  <a:srgbClr val="FF0000"/>
                </a:solidFill>
              </a:rPr>
              <a:t>Don’t use</a:t>
            </a:r>
          </a:p>
        </p:txBody>
      </p:sp>
    </p:spTree>
    <p:extLst>
      <p:ext uri="{BB962C8B-B14F-4D97-AF65-F5344CB8AC3E}">
        <p14:creationId xmlns:p14="http://schemas.microsoft.com/office/powerpoint/2010/main" val="89221050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074773" cy="4930246"/>
          </a:xfrm>
          <a:ln>
            <a:solidFill>
              <a:schemeClr val="accent3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Groups overage claim- Implicit flow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777947" y="963877"/>
            <a:ext cx="6575854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F1E5C1-7AA0-41C9-902C-917441DA42F3}"/>
              </a:ext>
            </a:extLst>
          </p:cNvPr>
          <p:cNvSpPr txBox="1"/>
          <p:nvPr/>
        </p:nvSpPr>
        <p:spPr>
          <a:xfrm>
            <a:off x="4438650" y="1116277"/>
            <a:ext cx="7067551" cy="4930246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overage indication and limits are different than the apps using other flows.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claim named </a:t>
            </a:r>
            <a:r>
              <a:rPr kumimoji="0" lang="en-US" sz="2400" b="1" i="1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hasgroups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with a value of true will be present in the token instead of the overage (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_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claim_names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claim 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maximum number of groups provided in the groups claim is limited to 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 (six)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This is done to prevent  the URI fragment beyond the URL length limits.</a:t>
            </a:r>
          </a:p>
        </p:txBody>
      </p:sp>
    </p:spTree>
    <p:extLst>
      <p:ext uri="{BB962C8B-B14F-4D97-AF65-F5344CB8AC3E}">
        <p14:creationId xmlns:p14="http://schemas.microsoft.com/office/powerpoint/2010/main" val="10072538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1CB-F9BD-4293-B47C-A337C94E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379" y="963877"/>
            <a:ext cx="3842425" cy="4930246"/>
          </a:xfr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Steps to process groups claim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6DC48-EFEC-40FE-9CF1-003FDAC29A56}"/>
              </a:ext>
            </a:extLst>
          </p:cNvPr>
          <p:cNvSpPr txBox="1"/>
          <p:nvPr/>
        </p:nvSpPr>
        <p:spPr>
          <a:xfrm>
            <a:off x="4777947" y="398834"/>
            <a:ext cx="6575854" cy="607006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Check for:</a:t>
            </a:r>
          </a:p>
          <a:p>
            <a:pPr marL="742933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 the claim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_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claim_names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with one of the values being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groups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.</a:t>
            </a:r>
          </a:p>
          <a:p>
            <a:pPr marL="742933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353535"/>
                </a:solidFill>
                <a:latin typeface="Segoe UI Semilight"/>
              </a:rPr>
              <a:t>The </a:t>
            </a:r>
            <a:r>
              <a:rPr lang="en-US" sz="2400" dirty="0" err="1">
                <a:solidFill>
                  <a:srgbClr val="FF0000"/>
                </a:solidFill>
                <a:latin typeface="Segoe UI Semilight"/>
              </a:rPr>
              <a:t>hasgroups</a:t>
            </a:r>
            <a:r>
              <a:rPr lang="en-US" sz="2400" dirty="0">
                <a:solidFill>
                  <a:srgbClr val="353535"/>
                </a:solidFill>
                <a:latin typeface="Segoe UI Semilight"/>
              </a:rPr>
              <a:t> claim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 </a:t>
            </a:r>
            <a:endParaRPr lang="en-US" sz="2400" dirty="0">
              <a:solidFill>
                <a:srgbClr val="353535"/>
              </a:solidFill>
              <a:latin typeface="Segoe UI Semilight"/>
            </a:endParaRPr>
          </a:p>
          <a:p>
            <a:pPr marL="742933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These indicates overage.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  <a:p>
            <a:pPr marL="285750" lvl="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 found, make a call to </a:t>
            </a:r>
            <a:r>
              <a:rPr lang="en-US" sz="2400" dirty="0">
                <a:solidFill>
                  <a:srgbClr val="353535"/>
                </a:solidFill>
                <a:latin typeface="Calibri" panose="020F0502020204030204"/>
                <a:hlinkClick r:id="rId3"/>
              </a:rPr>
              <a:t>https://graph.microsoft.com/v1.0/me/transitiveMemberOf</a:t>
            </a:r>
            <a:r>
              <a:rPr lang="en-US" sz="2400" dirty="0">
                <a:solidFill>
                  <a:srgbClr val="353535"/>
                </a:solidFill>
                <a:latin typeface="Calibri" panose="020F0502020204030204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fetch user’s groups.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sz="2400" b="0" i="0" u="sng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requires an access token for Graph with the </a:t>
            </a:r>
            <a:r>
              <a:rPr kumimoji="0" lang="en-US" sz="2400" b="1" i="0" u="sng" strike="noStrike" kern="1200" cap="none" spc="0" normalizeH="0" baseline="0" noProof="0" dirty="0" err="1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User.Read</a:t>
            </a:r>
            <a:r>
              <a:rPr kumimoji="0" lang="en-US" sz="2400" b="0" i="0" u="sng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permission</a:t>
            </a:r>
            <a:endParaRPr kumimoji="0" lang="en-US" sz="2400" b="0" i="0" u="sng" strike="noStrike" kern="1200" cap="none" spc="0" normalizeH="0" baseline="0" noProof="0" dirty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If none found, look into the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groups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claim for user’s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rPr>
              <a:t>groups.</a:t>
            </a: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353535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49666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44BD1-6AFC-4316-8768-493E04DD3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5" y="3035808"/>
            <a:ext cx="7459033" cy="498598"/>
          </a:xfrm>
        </p:spPr>
        <p:txBody>
          <a:bodyPr/>
          <a:lstStyle/>
          <a:p>
            <a:r>
              <a:rPr lang="en-US"/>
              <a:t>App Roles for Users and Groups</a:t>
            </a:r>
          </a:p>
        </p:txBody>
      </p:sp>
    </p:spTree>
    <p:extLst>
      <p:ext uri="{BB962C8B-B14F-4D97-AF65-F5344CB8AC3E}">
        <p14:creationId xmlns:p14="http://schemas.microsoft.com/office/powerpoint/2010/main" val="921787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5FDDD1-187E-4AB4-AD84-BC9EED1EC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 Roles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8BF7E-C713-44B8-BDE0-2511FD0F5B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465016"/>
          </a:xfrm>
        </p:spPr>
        <p:txBody>
          <a:bodyPr/>
          <a:lstStyle/>
          <a:p>
            <a:r>
              <a:rPr lang="en-US"/>
              <a:t>Used to assign permissions to users and groups</a:t>
            </a:r>
          </a:p>
          <a:p>
            <a:r>
              <a:rPr lang="en-US"/>
              <a:t>Specific to the application</a:t>
            </a:r>
          </a:p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977757-6D6A-455C-A1B8-57802AC35479}"/>
              </a:ext>
            </a:extLst>
          </p:cNvPr>
          <p:cNvSpPr/>
          <p:nvPr/>
        </p:nvSpPr>
        <p:spPr>
          <a:xfrm>
            <a:off x="2110981" y="5552658"/>
            <a:ext cx="6935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>
                <a:hlinkClick r:id="rId3"/>
              </a:rPr>
              <a:t>How to: Add app roles in your application and receive them in the token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9501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br>
              <a:rPr lang="en-US"/>
            </a:br>
            <a:r>
              <a:rPr lang="en-US"/>
              <a:t>App Roles assigned to Users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1E47A06-503A-4E7D-97D6-BD91E1AD71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E778C6A9-B447-4688-9B6E-A8C0A160D46C}"/>
              </a:ext>
            </a:extLst>
          </p:cNvPr>
          <p:cNvSpPr txBox="1">
            <a:spLocks/>
          </p:cNvSpPr>
          <p:nvPr/>
        </p:nvSpPr>
        <p:spPr>
          <a:xfrm>
            <a:off x="1769831" y="5945897"/>
            <a:ext cx="8652338" cy="785741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 algn="ctr"/>
            <a:r>
              <a:rPr lang="en-US" sz="400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http://aka.ms/approles</a:t>
            </a:r>
            <a:endParaRPr kumimoji="0" lang="en-US" sz="4000" b="0" i="0" u="none" strike="noStrike" kern="1200" cap="none" spc="-100" normalizeH="0" baseline="0" noProof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544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50C10-031D-4BDD-9D81-D72AB9148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120285"/>
            <a:ext cx="3348227" cy="2809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Id_token with groups and roles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3AD83FA-1F7F-44F5-9BDF-24C2E552B3F2}"/>
              </a:ext>
            </a:extLst>
          </p:cNvPr>
          <p:cNvSpPr txBox="1">
            <a:spLocks/>
          </p:cNvSpPr>
          <p:nvPr/>
        </p:nvSpPr>
        <p:spPr>
          <a:xfrm>
            <a:off x="326957" y="1195913"/>
            <a:ext cx="2697944" cy="415498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32742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lang="en-US" sz="4000" b="1" spc="-147">
                <a:ln w="3175">
                  <a:noFill/>
                </a:ln>
                <a:solidFill>
                  <a:schemeClr val="accent1"/>
                </a:solidFill>
                <a:ea typeface="+mn-ea"/>
                <a:cs typeface="Segoe UI" pitchFamily="34" charset="0"/>
              </a:rPr>
              <a:t>Roles in a token will be provided in the “roles” claim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2427C8-FBF5-4B14-8A87-FAA89B1F11EA}"/>
              </a:ext>
            </a:extLst>
          </p:cNvPr>
          <p:cNvSpPr/>
          <p:nvPr/>
        </p:nvSpPr>
        <p:spPr>
          <a:xfrm>
            <a:off x="3502617" y="1351508"/>
            <a:ext cx="7517606" cy="4154984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"aud"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"300e33f5-e62e-4581-acd2-542ece0965cc"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htps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://login.microsoftonline.com/536279f6-15cc-45f2-be2d-61e352b51eef/v2.0"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iat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1563969244,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nbf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1563969244,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"exp"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1563973144,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aio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AeQAG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/8MAAAAYPOQy4ROQXwGbt+LpH37Q8I="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"groups"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[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1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MSDemoUsers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],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"name"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"Kalyan Krishna"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"nonce"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"6369956633167913NDUwODI0"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"oid"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"98d51ac8-a756-43ef-876f-e7e64c89b323"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preferred_username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"kkrishna@contosoorg.net"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roles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[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1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DirectoryViewers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],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"sub"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"bGcfwO94xuVM7Dv-O62Bb76ZlB9RzHa0R-48jtQgKgg"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tid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"536279f6-15cc-45f2-be2d-61e352b51eef"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uti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"WQBn7mDb2UygvE7fPrIfAA"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E75B6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"2.0"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endParaRPr kumimoji="0" lang="e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highlight>
                <a:srgbClr val="FFFFFF"/>
              </a:highlight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0D42496-20E8-4850-AD44-DF00F8F833AC}"/>
              </a:ext>
            </a:extLst>
          </p:cNvPr>
          <p:cNvSpPr txBox="1">
            <a:spLocks/>
          </p:cNvSpPr>
          <p:nvPr/>
        </p:nvSpPr>
        <p:spPr>
          <a:xfrm>
            <a:off x="533212" y="117783"/>
            <a:ext cx="10515600" cy="784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accent1"/>
                </a:solidFill>
              </a:rPr>
              <a:t>App roles for users</a:t>
            </a:r>
          </a:p>
        </p:txBody>
      </p:sp>
    </p:spTree>
    <p:extLst>
      <p:ext uri="{BB962C8B-B14F-4D97-AF65-F5344CB8AC3E}">
        <p14:creationId xmlns:p14="http://schemas.microsoft.com/office/powerpoint/2010/main" val="331148821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80E6B-2D5C-25B5-5697-4C0493E9B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you really be customizing your tokens?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62615-35AD-BEAC-0443-32D7DA7991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5084469"/>
          </a:xfrm>
        </p:spPr>
        <p:txBody>
          <a:bodyPr/>
          <a:lstStyle/>
          <a:p>
            <a:r>
              <a:rPr lang="en-US" dirty="0"/>
              <a:t>Tokens are valid until they expire</a:t>
            </a:r>
          </a:p>
          <a:p>
            <a:r>
              <a:rPr lang="en-US" dirty="0"/>
              <a:t>	ID Tokens can be one hour out of date</a:t>
            </a:r>
          </a:p>
          <a:p>
            <a:r>
              <a:rPr lang="en-US" dirty="0"/>
              <a:t>	Access Tokens can be 28 hours out of date</a:t>
            </a:r>
          </a:p>
          <a:p>
            <a:r>
              <a:rPr lang="en-US" dirty="0"/>
              <a:t>Groups in tokens are limited to 200, 150 or 6 groups</a:t>
            </a:r>
          </a:p>
          <a:p>
            <a:r>
              <a:rPr lang="en-US" dirty="0"/>
              <a:t>	And you get a list of groups, many of which are “noise”</a:t>
            </a:r>
          </a:p>
          <a:p>
            <a:endParaRPr lang="en-US" dirty="0"/>
          </a:p>
          <a:p>
            <a:r>
              <a:rPr lang="en-US" dirty="0"/>
              <a:t>Microsoft Graph is always up to date</a:t>
            </a:r>
          </a:p>
          <a:p>
            <a:r>
              <a:rPr lang="en-US" dirty="0"/>
              <a:t>Microsoft Graph can handle any number of groups</a:t>
            </a:r>
          </a:p>
          <a:p>
            <a:endParaRPr lang="en-US" dirty="0"/>
          </a:p>
          <a:p>
            <a:r>
              <a:rPr lang="en-US" dirty="0"/>
              <a:t>Tokens may be a good choice for ISVs</a:t>
            </a:r>
          </a:p>
        </p:txBody>
      </p:sp>
    </p:spTree>
    <p:extLst>
      <p:ext uri="{BB962C8B-B14F-4D97-AF65-F5344CB8AC3E}">
        <p14:creationId xmlns:p14="http://schemas.microsoft.com/office/powerpoint/2010/main" val="295860050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5216" y="2534625"/>
            <a:ext cx="9144000" cy="997196"/>
          </a:xfrm>
        </p:spPr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r>
              <a:rPr lang="en-US" dirty="0"/>
              <a:t>Using Microsoft Graph instead of tokens</a:t>
            </a:r>
          </a:p>
        </p:txBody>
      </p:sp>
    </p:spTree>
    <p:extLst>
      <p:ext uri="{BB962C8B-B14F-4D97-AF65-F5344CB8AC3E}">
        <p14:creationId xmlns:p14="http://schemas.microsoft.com/office/powerpoint/2010/main" val="4192851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A7AD83-4339-4211-BAEF-ADD0DCB5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Token Customization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2673BD-3AD8-4466-9CBB-51A6AD3A19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4230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685558-82DB-2378-153B-ADA186894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Claim Provider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2C58C7-7884-622F-DD86-2120251D02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430887"/>
          </a:xfrm>
        </p:spPr>
        <p:txBody>
          <a:bodyPr/>
          <a:lstStyle/>
          <a:p>
            <a:r>
              <a:rPr lang="en-US" dirty="0"/>
              <a:t>Data that you can’t get from Microsoft Graph</a:t>
            </a:r>
          </a:p>
        </p:txBody>
      </p:sp>
    </p:spTree>
    <p:extLst>
      <p:ext uri="{BB962C8B-B14F-4D97-AF65-F5344CB8AC3E}">
        <p14:creationId xmlns:p14="http://schemas.microsoft.com/office/powerpoint/2010/main" val="224192828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D6F5C3-03F2-B0EC-0A0B-6395CB799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4318"/>
            <a:ext cx="12192000" cy="3689363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3F027FE-E599-2362-EE9F-C7B6C44DD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authentication extensions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571109-1F4C-0B42-DC41-38E869D103DE}"/>
              </a:ext>
            </a:extLst>
          </p:cNvPr>
          <p:cNvSpPr txBox="1"/>
          <p:nvPr/>
        </p:nvSpPr>
        <p:spPr>
          <a:xfrm>
            <a:off x="1163782" y="5631052"/>
            <a:ext cx="931025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https://aka.ms/IDDevCustomAuth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2783505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A81CBC-B1D5-7D2D-0C95-9192CB346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b="1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Token issuance start event (Only one so far </a:t>
            </a:r>
            <a:r>
              <a:rPr lang="en-US" b="1" i="0" dirty="0">
                <a:solidFill>
                  <a:srgbClr val="161616"/>
                </a:solidFill>
                <a:effectLst/>
                <a:latin typeface="Segoe UI" panose="020B0502040204020203" pitchFamily="34" charset="0"/>
                <a:sym typeface="Wingdings" panose="05000000000000000000" pitchFamily="2" charset="2"/>
              </a:rPr>
              <a:t>)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54741-9F75-9CC0-6214-15BD969DD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46" y="1180125"/>
            <a:ext cx="10714182" cy="567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86627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5216" y="2534625"/>
            <a:ext cx="9144000" cy="997196"/>
          </a:xfrm>
        </p:spPr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r>
              <a:rPr lang="en-US" dirty="0"/>
              <a:t>Single Sign On – Attributes </a:t>
            </a:r>
            <a:r>
              <a:rPr lang="en-US"/>
              <a:t>and claims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53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51FF0-C1EB-4001-9FCB-5A6BA7506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FEBE74-E5B4-4B0E-A5CE-6C35DD9D50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5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DD5FC-DA72-414F-BB3E-8A647D357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28195-9E75-4CAD-AE1D-B9E9F9E857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627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524ED-03F5-5B4C-B021-3F6A5789E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customize token?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76B4C-3714-5C4F-A543-E85A2A0CF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435503"/>
            <a:ext cx="11018520" cy="947952"/>
          </a:xfrm>
        </p:spPr>
        <p:txBody>
          <a:bodyPr/>
          <a:lstStyle/>
          <a:p>
            <a:r>
              <a:rPr lang="en-US" dirty="0"/>
              <a:t>Drive authorization decisions in your applications and APIs</a:t>
            </a:r>
          </a:p>
          <a:p>
            <a:r>
              <a:rPr lang="en-US" dirty="0"/>
              <a:t>Light up different parts of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2852551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48C460-F402-44A6-A533-FDA398255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Claims Mapping vs Optional Claims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DFB000-577E-4CC9-B164-F3637E92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1607272"/>
            <a:ext cx="5157787" cy="823912"/>
          </a:xfrm>
        </p:spPr>
        <p:txBody>
          <a:bodyPr/>
          <a:lstStyle/>
          <a:p>
            <a:r>
              <a:rPr lang="en-US" dirty="0"/>
              <a:t>Claims Mapping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606A80-034B-4D66-85EA-6A5F1755B9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536825"/>
            <a:ext cx="5157787" cy="3684588"/>
          </a:xfrm>
        </p:spPr>
        <p:txBody>
          <a:bodyPr>
            <a:normAutofit/>
          </a:bodyPr>
          <a:lstStyle/>
          <a:p>
            <a:r>
              <a:rPr lang="en-US" dirty="0"/>
              <a:t>Tenant-specific information (e.g. </a:t>
            </a:r>
            <a:r>
              <a:rPr lang="en-US" dirty="0" err="1"/>
              <a:t>EmployeeID</a:t>
            </a:r>
            <a:r>
              <a:rPr lang="en-US" dirty="0"/>
              <a:t> or </a:t>
            </a:r>
            <a:r>
              <a:rPr lang="en-US" dirty="0" err="1"/>
              <a:t>DivisionName</a:t>
            </a:r>
            <a:r>
              <a:rPr lang="en-US" dirty="0"/>
              <a:t>) that has no schema</a:t>
            </a:r>
          </a:p>
          <a:p>
            <a:r>
              <a:rPr lang="en-US" dirty="0"/>
              <a:t>Applies at a service principal level, controlled by admin</a:t>
            </a:r>
          </a:p>
          <a:p>
            <a:r>
              <a:rPr lang="en-US" dirty="0"/>
              <a:t>Useful for moving LOB apps to the cloud</a:t>
            </a:r>
          </a:p>
          <a:p>
            <a:r>
              <a:rPr lang="en-US" dirty="0"/>
              <a:t>Custom </a:t>
            </a:r>
            <a:r>
              <a:rPr lang="en-US"/>
              <a:t>Claim Provider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0D2097-3785-4E6C-9886-49F38763EB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11211" y="1701800"/>
            <a:ext cx="5183188" cy="823912"/>
          </a:xfrm>
        </p:spPr>
        <p:txBody>
          <a:bodyPr/>
          <a:lstStyle/>
          <a:p>
            <a:r>
              <a:rPr lang="en-US" dirty="0"/>
              <a:t>Optional Claims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4B868-0C10-42DC-BD3D-5D4D0249E3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1211" y="2579111"/>
            <a:ext cx="5183188" cy="3684588"/>
          </a:xfrm>
        </p:spPr>
        <p:txBody>
          <a:bodyPr>
            <a:normAutofit/>
          </a:bodyPr>
          <a:lstStyle/>
          <a:p>
            <a:r>
              <a:rPr lang="en-US" dirty="0"/>
              <a:t>Generic information that every tenant can have, with a defined schema</a:t>
            </a:r>
          </a:p>
          <a:p>
            <a:r>
              <a:rPr lang="en-US" dirty="0"/>
              <a:t>Applies at an application registration level, controlled by app developer</a:t>
            </a:r>
          </a:p>
        </p:txBody>
      </p:sp>
    </p:spTree>
    <p:extLst>
      <p:ext uri="{BB962C8B-B14F-4D97-AF65-F5344CB8AC3E}">
        <p14:creationId xmlns:p14="http://schemas.microsoft.com/office/powerpoint/2010/main" val="49669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48CE4D-DDB0-334E-AB9C-5AFA893DA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What can you customize?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494CFE-5E68-8345-B24B-69424A109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>
            <a:normAutofit/>
          </a:bodyPr>
          <a:lstStyle/>
          <a:p>
            <a:r>
              <a:rPr lang="en-US" dirty="0"/>
              <a:t>ID Token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0515EF-8539-D94B-972E-33FA9E709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n-US"/>
              <a:t>Intended for the client application.</a:t>
            </a:r>
          </a:p>
          <a:p>
            <a:r>
              <a:rPr lang="en-US"/>
              <a:t>The request to customize goes in the client application registration.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32AD7F6-EF97-F54C-AE41-3369B2C411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>
            <a:normAutofit/>
          </a:bodyPr>
          <a:lstStyle/>
          <a:p>
            <a:r>
              <a:rPr lang="en-US"/>
              <a:t>Access Token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4470609-6E68-894B-AC38-8F40CE6BF1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n-US"/>
              <a:t>Intended for the API.</a:t>
            </a:r>
          </a:p>
          <a:p>
            <a:r>
              <a:rPr lang="en-US"/>
              <a:t>The request to customize goes into the API registration.</a:t>
            </a:r>
          </a:p>
        </p:txBody>
      </p:sp>
    </p:spTree>
    <p:extLst>
      <p:ext uri="{BB962C8B-B14F-4D97-AF65-F5344CB8AC3E}">
        <p14:creationId xmlns:p14="http://schemas.microsoft.com/office/powerpoint/2010/main" val="1250221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94CEAAC-D26D-4993-94CC-22CE1C0C8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2534625"/>
            <a:ext cx="9144000" cy="997196"/>
          </a:xfrm>
        </p:spPr>
        <p:txBody>
          <a:bodyPr/>
          <a:lstStyle/>
          <a:p>
            <a:r>
              <a:rPr lang="en-US"/>
              <a:t>Demo </a:t>
            </a:r>
            <a:br>
              <a:rPr lang="en-US"/>
            </a:br>
            <a:r>
              <a:rPr lang="en-US"/>
              <a:t>Adding Optional Claims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710055-6850-47F3-8F94-A8CA36DF81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50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0F6A4C-93AF-4A4B-8455-C28DA0CBC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groups for authorization</a:t>
            </a:r>
          </a:p>
        </p:txBody>
      </p:sp>
    </p:spTree>
    <p:extLst>
      <p:ext uri="{BB962C8B-B14F-4D97-AF65-F5344CB8AC3E}">
        <p14:creationId xmlns:p14="http://schemas.microsoft.com/office/powerpoint/2010/main" val="79156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4E13375-F6D8-4E4F-9FF6-0E8333EA8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Security Groups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2F26D8-525D-4CF7-9C25-FD64A65DAA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/>
          <a:lstStyle/>
          <a:p>
            <a:r>
              <a:rPr lang="en-US"/>
              <a:t>Not tied to an app, groups can be used in multiple apps and for other access control purposes</a:t>
            </a:r>
          </a:p>
          <a:p>
            <a:r>
              <a:rPr lang="en-US"/>
              <a:t>Cloud only groups provide only the group ID in the token</a:t>
            </a:r>
          </a:p>
          <a:p>
            <a:r>
              <a:rPr lang="en-US"/>
              <a:t>On-Prem groups can use group name instead</a:t>
            </a:r>
          </a:p>
          <a:p>
            <a:r>
              <a:rPr lang="en-US"/>
              <a:t>On-Prem nested groups supported. Every group tier in the token</a:t>
            </a:r>
          </a:p>
          <a:p>
            <a:r>
              <a:rPr lang="en-US"/>
              <a:t>Selecting Application groups will result in only groups the user is a member of that have been assigned to the app will be in the token</a:t>
            </a:r>
          </a:p>
          <a:p>
            <a:r>
              <a:rPr lang="en-US"/>
              <a:t>	Nested groups not supported for Application groups</a:t>
            </a:r>
          </a:p>
          <a:p>
            <a:r>
              <a:rPr lang="en-US"/>
              <a:t>Groups can optionally be represented in the “roles” claim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73FCF3-97D0-4D06-B730-6094336016F4}"/>
              </a:ext>
            </a:extLst>
          </p:cNvPr>
          <p:cNvSpPr/>
          <p:nvPr/>
        </p:nvSpPr>
        <p:spPr>
          <a:xfrm>
            <a:off x="1915897" y="6216134"/>
            <a:ext cx="71528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Configure group claims for applications with Azure Active Directory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4305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AF8F6-AACC-41AF-A45C-51532012C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 </a:t>
            </a:r>
            <a:br>
              <a:rPr lang="en-US"/>
            </a:br>
            <a:r>
              <a:rPr lang="en-US"/>
              <a:t>Configure Group Claim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CEBC51-97A5-48E5-91E9-E16C747C2F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80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50203_Microsoft_Ignite_Templat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1600" dirty="0">
            <a:gradFill>
              <a:gsLst>
                <a:gs pos="40075">
                  <a:srgbClr val="FFFFFF"/>
                </a:gs>
                <a:gs pos="3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8_16x9_Breakout_Template.potx" id="{C7000453-3526-4386-9DA2-46B29A4A4A92}" vid="{534B2013-2CEB-4777-BD7E-60DC2D4FD2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0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1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2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3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4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5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16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2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3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4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5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6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7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8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9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1424</Words>
  <Application>Microsoft Office PowerPoint</Application>
  <PresentationFormat>Widescreen</PresentationFormat>
  <Paragraphs>178</Paragraphs>
  <Slides>25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5-50203_Microsoft_Ignite_Template</vt:lpstr>
      <vt:lpstr>PowerPoint Presentation</vt:lpstr>
      <vt:lpstr>Token Customization</vt:lpstr>
      <vt:lpstr>Why customize token?</vt:lpstr>
      <vt:lpstr>Claims Mapping vs Optional Claims</vt:lpstr>
      <vt:lpstr>What can you customize?</vt:lpstr>
      <vt:lpstr>Demo  Adding Optional Claims</vt:lpstr>
      <vt:lpstr>Using groups for authorization</vt:lpstr>
      <vt:lpstr>Security Groups</vt:lpstr>
      <vt:lpstr>Demo  Configure Group Claim</vt:lpstr>
      <vt:lpstr>Groups overage</vt:lpstr>
      <vt:lpstr>Token with overage   Emitted when a user is member of more groups than the overage limit   200 for JWT tokens 150 for SAML tokens </vt:lpstr>
      <vt:lpstr>Groups overage claim- Implicit flow</vt:lpstr>
      <vt:lpstr>Steps to process groups claim</vt:lpstr>
      <vt:lpstr>App Roles for Users and Groups</vt:lpstr>
      <vt:lpstr>App Roles</vt:lpstr>
      <vt:lpstr>Demo App Roles assigned to Users</vt:lpstr>
      <vt:lpstr>Id_token with groups and roles</vt:lpstr>
      <vt:lpstr>Should you really be customizing your tokens?</vt:lpstr>
      <vt:lpstr>Demo Using Microsoft Graph instead of tokens</vt:lpstr>
      <vt:lpstr>Custom Claim Provider</vt:lpstr>
      <vt:lpstr>Custom authentication extensions</vt:lpstr>
      <vt:lpstr>Token issuance start event (Only one so far )</vt:lpstr>
      <vt:lpstr>Demo Single Sign On – Attributes and claims </vt:lpstr>
      <vt:lpstr>Questions?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2023-05-04T04:50:57Z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2022-02-25T06:05:32Z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d7f37b29-72fb-4d65-b0a2-47f5d2abe525</vt:lpwstr>
  </property>
  <property fmtid="{D5CDD505-2E9C-101B-9397-08002B2CF9AE}" pid="8" name="MSIP_Label_f42aa342-8706-4288-bd11-ebb85995028c_ContentBits">
    <vt:lpwstr>0</vt:lpwstr>
  </property>
</Properties>
</file>

<file path=docProps/thumbnail.jpeg>
</file>